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92" d="100"/>
          <a:sy n="92" d="100"/>
        </p:scale>
        <p:origin x="8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333238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159997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548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226473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5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203255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391202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424823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294174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C5FAC2-05CB-480F-BB48-B0DDC7BCA0B1}"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324482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C5FAC2-05CB-480F-BB48-B0DDC7BCA0B1}"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295006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C5FAC2-05CB-480F-BB48-B0DDC7BCA0B1}" type="datetimeFigureOut">
              <a:rPr lang="en-US" smtClean="0"/>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25697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C5FAC2-05CB-480F-BB48-B0DDC7BCA0B1}" type="datetimeFigureOut">
              <a:rPr lang="en-US" smtClean="0"/>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210914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5FAC2-05CB-480F-BB48-B0DDC7BCA0B1}" type="datetimeFigureOut">
              <a:rPr lang="en-US" smtClean="0"/>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36623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C5FAC2-05CB-480F-BB48-B0DDC7BCA0B1}"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86332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7C5FAC2-05CB-480F-BB48-B0DDC7BCA0B1}"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C65CA-70D2-4CDD-A97D-53372E1FD6A7}" type="slidenum">
              <a:rPr lang="en-US" smtClean="0"/>
              <a:t>‹#›</a:t>
            </a:fld>
            <a:endParaRPr lang="en-US"/>
          </a:p>
        </p:txBody>
      </p:sp>
    </p:spTree>
    <p:extLst>
      <p:ext uri="{BB962C8B-B14F-4D97-AF65-F5344CB8AC3E}">
        <p14:creationId xmlns:p14="http://schemas.microsoft.com/office/powerpoint/2010/main" val="17520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C5FAC2-05CB-480F-BB48-B0DDC7BCA0B1}" type="datetimeFigureOut">
              <a:rPr lang="en-US" smtClean="0"/>
              <a:t>12/11/2020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6C65CA-70D2-4CDD-A97D-53372E1FD6A7}" type="slidenum">
              <a:rPr lang="en-US" smtClean="0"/>
              <a:t>‹#›</a:t>
            </a:fld>
            <a:endParaRPr lang="en-US"/>
          </a:p>
        </p:txBody>
      </p:sp>
    </p:spTree>
    <p:extLst>
      <p:ext uri="{BB962C8B-B14F-4D97-AF65-F5344CB8AC3E}">
        <p14:creationId xmlns:p14="http://schemas.microsoft.com/office/powerpoint/2010/main" val="283292249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9701" y="2163464"/>
            <a:ext cx="7766936" cy="1646302"/>
          </a:xfrm>
        </p:spPr>
        <p:txBody>
          <a:bodyPr/>
          <a:lstStyle/>
          <a:p>
            <a:pPr algn="ctr"/>
            <a:r>
              <a:rPr lang="fa-IR" sz="9600" b="1" i="1" dirty="0" smtClean="0">
                <a:latin typeface="Arabic Typesetting" panose="03020402040406030203" pitchFamily="66" charset="-78"/>
                <a:cs typeface="Arabic Typesetting" panose="03020402040406030203" pitchFamily="66" charset="-78"/>
              </a:rPr>
              <a:t>بسم الله الرحمن الرحیم</a:t>
            </a:r>
            <a:endParaRPr lang="en-US" sz="13800" b="1" i="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792227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836" y="268778"/>
            <a:ext cx="3829166" cy="1320800"/>
          </a:xfrm>
        </p:spPr>
        <p:txBody>
          <a:bodyPr/>
          <a:lstStyle/>
          <a:p>
            <a:pPr algn="r"/>
            <a:r>
              <a:rPr lang="fa-IR" b="1" i="1" dirty="0" smtClean="0">
                <a:latin typeface="Arabic Typesetting" panose="03020402040406030203" pitchFamily="66" charset="-78"/>
                <a:cs typeface="Arabic Typesetting" panose="03020402040406030203" pitchFamily="66" charset="-78"/>
              </a:rPr>
              <a:t>شهید حسین خرازی:</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5444836" y="972589"/>
            <a:ext cx="3829166" cy="5386647"/>
          </a:xfrm>
        </p:spPr>
        <p:txBody>
          <a:bodyPr>
            <a:normAutofit fontScale="92500" lnSpcReduction="10000"/>
          </a:bodyPr>
          <a:lstStyle/>
          <a:p>
            <a:pPr marL="0" indent="0" algn="r">
              <a:buNone/>
            </a:pPr>
            <a:r>
              <a:rPr lang="fa-IR" dirty="0">
                <a:latin typeface="Arabic Typesetting" panose="03020402040406030203" pitchFamily="66" charset="-78"/>
                <a:cs typeface="Arabic Typesetting" panose="03020402040406030203" pitchFamily="66" charset="-78"/>
              </a:rPr>
              <a:t>حسین خرازی (زادهٔ ۱ شهریور ۱۳۳۶ اصفهان – درگذشت ۸ اسفند ۱۳۶۵ شلمچه) نظامی ایرانی بود، که در خلال جنگ ایران و عراق از فرماندهان سپاه پاسداران انقلاب اسلامی بشمار می‌آمد و فرماندهی لشکر ۱۴ امام‌حسین را برعهده داشت. وی در طول جنگ در عملیات‌های طریق‌القدس، فتح‌المبین، بیت‌المقدس، رمضان، والفجر ۴، بدر و والفجر ۸، حضوری فعال داشت. خرازی در خلال عملیات خیبر در پی برخورد ترکش، دست راست خود را از دست داد</a:t>
            </a:r>
            <a:r>
              <a:rPr lang="fa-IR" dirty="0" smtClean="0">
                <a:latin typeface="Arabic Typesetting" panose="03020402040406030203" pitchFamily="66" charset="-78"/>
                <a:cs typeface="Arabic Typesetting" panose="03020402040406030203" pitchFamily="66" charset="-78"/>
              </a:rPr>
              <a:t>، ولی </a:t>
            </a:r>
            <a:r>
              <a:rPr lang="fa-IR" dirty="0">
                <a:latin typeface="Arabic Typesetting" panose="03020402040406030203" pitchFamily="66" charset="-78"/>
                <a:cs typeface="Arabic Typesetting" panose="03020402040406030203" pitchFamily="66" charset="-78"/>
              </a:rPr>
              <a:t>پس از مدتی به صحنه نبرد بازگشت و سرانجام در عملیات کربلای ۵ در شلمچه کشته شد. حسین خرازی در سال ۱۳۳۶ در کوی کلم، در اصفهان زاده شد. مذهبی بودن والدین از کودکی تأثیر زیادی بر وی داشت و رویکرد مذهبی در دوران جوانی به ورود او به محافل مذهبی انجامید</a:t>
            </a:r>
            <a:r>
              <a:rPr lang="fa-IR" dirty="0" smtClean="0">
                <a:latin typeface="Arabic Typesetting" panose="03020402040406030203" pitchFamily="66" charset="-78"/>
                <a:cs typeface="Arabic Typesetting" panose="03020402040406030203" pitchFamily="66" charset="-78"/>
              </a:rPr>
              <a:t>.</a:t>
            </a:r>
          </a:p>
          <a:p>
            <a:pPr marL="0" indent="0" algn="r">
              <a:buNone/>
            </a:pPr>
            <a:r>
              <a:rPr lang="fa-IR" dirty="0" smtClean="0">
                <a:solidFill>
                  <a:schemeClr val="accent1"/>
                </a:solidFill>
                <a:latin typeface="Arabic Typesetting" panose="03020402040406030203" pitchFamily="66" charset="-78"/>
                <a:cs typeface="Arabic Typesetting" panose="03020402040406030203" pitchFamily="66" charset="-78"/>
              </a:rPr>
              <a:t>بخشی از وصیت نامه شهید حسین خرازی:</a:t>
            </a:r>
          </a:p>
          <a:p>
            <a:pPr marL="0" indent="0" algn="r">
              <a:buNone/>
            </a:pPr>
            <a:r>
              <a:rPr lang="fa-IR" dirty="0">
                <a:latin typeface="Arabic Typesetting" panose="03020402040406030203" pitchFamily="66" charset="-78"/>
                <a:cs typeface="Arabic Typesetting" panose="03020402040406030203" pitchFamily="66" charset="-78"/>
              </a:rPr>
              <a:t>... از مردم می‌خواهم که پشتیبان ولایت فقیه باشند، راه شهدای ما راه حق است، اول می‌خواهم که آن‌ها مرا بخشیده و شفاعت مرا در روز جزا کنند و از خدا می‌خواهم که ادامه‌ دهنده راه آن‌ها باشم. آن‌هایی که با بودنشان و زندگی‌شان به ما درس ایثار دادند. با جهادشان درس مقاومت و با رفتنشان درس عشق به ما آموختند. از مسئولین عزیز و مردم حزب‌الهی می‌خواهم که در مقابل آن افرادی که نتوانستند از طریق عقیده، مردم را از انقلاب دور و منحرف کنند و الان در کشور دست به مبارزه دیگری از طریق اشاعه فساد و فحشا و بی‌حجابی زده‌اند در مقابل آن‌ها ایستادگی کنید و با جدیت هر چه تمامتر جلو این فساد‌ها را بگیرید.</a:t>
            </a:r>
            <a:endParaRPr lang="en-US"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348" y="565264"/>
            <a:ext cx="4239350" cy="55612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311610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846" y="2255519"/>
            <a:ext cx="8596668" cy="2050473"/>
          </a:xfrm>
        </p:spPr>
        <p:txBody>
          <a:bodyPr>
            <a:normAutofit/>
          </a:bodyPr>
          <a:lstStyle/>
          <a:p>
            <a:pPr algn="ctr"/>
            <a:r>
              <a:rPr lang="fa-IR" sz="9600" b="1" i="1" dirty="0" smtClean="0">
                <a:latin typeface="Arabic Typesetting" panose="03020402040406030203" pitchFamily="66" charset="-78"/>
                <a:cs typeface="Arabic Typesetting" panose="03020402040406030203" pitchFamily="66" charset="-78"/>
              </a:rPr>
              <a:t>از حسن توجه شما متشکرم</a:t>
            </a:r>
            <a:endParaRPr lang="en-US" sz="9600" b="1" i="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220941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959" y="1354254"/>
            <a:ext cx="8596668" cy="3880773"/>
          </a:xfrm>
        </p:spPr>
        <p:txBody>
          <a:bodyPr>
            <a:normAutofit/>
          </a:bodyPr>
          <a:lstStyle/>
          <a:p>
            <a:pPr marL="0" indent="0" algn="r">
              <a:buNone/>
            </a:pPr>
            <a:r>
              <a:rPr lang="fa-IR" sz="3200" b="1" dirty="0" smtClean="0">
                <a:latin typeface="Arabic Typesetting" panose="03020402040406030203" pitchFamily="66" charset="-78"/>
                <a:cs typeface="Arabic Typesetting" panose="03020402040406030203" pitchFamily="66" charset="-78"/>
              </a:rPr>
              <a:t>تهیه </a:t>
            </a:r>
            <a:r>
              <a:rPr lang="fa-IR" sz="3200" b="1" dirty="0" smtClean="0">
                <a:latin typeface="Arabic Typesetting" panose="03020402040406030203" pitchFamily="66" charset="-78"/>
                <a:cs typeface="Arabic Typesetting" panose="03020402040406030203" pitchFamily="66" charset="-78"/>
              </a:rPr>
              <a:t>کننده:محمد رضا غلامی(کلاس 903)</a:t>
            </a:r>
            <a:endParaRPr lang="fa-IR" sz="3200" b="1" dirty="0" smtClean="0">
              <a:latin typeface="Arabic Typesetting" panose="03020402040406030203" pitchFamily="66" charset="-78"/>
              <a:cs typeface="Arabic Typesetting" panose="03020402040406030203" pitchFamily="66" charset="-78"/>
            </a:endParaRPr>
          </a:p>
          <a:p>
            <a:pPr marL="0" indent="0" algn="r">
              <a:buNone/>
            </a:pPr>
            <a:r>
              <a:rPr lang="fa-IR" sz="3200" b="1" dirty="0" smtClean="0">
                <a:latin typeface="Arabic Typesetting" panose="03020402040406030203" pitchFamily="66" charset="-78"/>
                <a:cs typeface="Arabic Typesetting" panose="03020402040406030203" pitchFamily="66" charset="-78"/>
              </a:rPr>
              <a:t> </a:t>
            </a:r>
          </a:p>
          <a:p>
            <a:pPr marL="0" indent="0" algn="ctr">
              <a:buNone/>
            </a:pPr>
            <a:r>
              <a:rPr lang="fa-IR" sz="3200" b="1" smtClean="0">
                <a:latin typeface="Arabic Typesetting" panose="03020402040406030203" pitchFamily="66" charset="-78"/>
                <a:cs typeface="Arabic Typesetting" panose="03020402040406030203" pitchFamily="66" charset="-78"/>
              </a:rPr>
              <a:t>دبیر </a:t>
            </a:r>
            <a:r>
              <a:rPr lang="fa-IR" sz="3200" b="1" smtClean="0">
                <a:latin typeface="Arabic Typesetting" panose="03020402040406030203" pitchFamily="66" charset="-78"/>
                <a:cs typeface="Arabic Typesetting" panose="03020402040406030203" pitchFamily="66" charset="-78"/>
              </a:rPr>
              <a:t>محترم:جناب اقای عزیزیان</a:t>
            </a:r>
            <a:endParaRPr lang="fa-IR" sz="3200" b="1" dirty="0" smtClean="0">
              <a:latin typeface="Arabic Typesetting" panose="03020402040406030203" pitchFamily="66" charset="-78"/>
              <a:cs typeface="Arabic Typesetting" panose="03020402040406030203" pitchFamily="66" charset="-78"/>
            </a:endParaRPr>
          </a:p>
          <a:p>
            <a:pPr marL="0" indent="0" algn="ctr">
              <a:buNone/>
            </a:pPr>
            <a:endParaRPr lang="fa-IR" sz="3200" b="1" dirty="0">
              <a:latin typeface="Arabic Typesetting" panose="03020402040406030203" pitchFamily="66" charset="-78"/>
              <a:cs typeface="Arabic Typesetting" panose="03020402040406030203" pitchFamily="66" charset="-78"/>
            </a:endParaRPr>
          </a:p>
          <a:p>
            <a:pPr marL="0" indent="0">
              <a:buNone/>
            </a:pPr>
            <a:r>
              <a:rPr lang="fa-IR" sz="3200" b="1" dirty="0" smtClean="0">
                <a:latin typeface="Arabic Typesetting" panose="03020402040406030203" pitchFamily="66" charset="-78"/>
                <a:cs typeface="Arabic Typesetting" panose="03020402040406030203" pitchFamily="66" charset="-78"/>
              </a:rPr>
              <a:t>موضوع:الگو ها و اسوه های مقاومت</a:t>
            </a:r>
            <a:endParaRPr lang="fa-IR" sz="32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1669227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731" y="609600"/>
            <a:ext cx="3114271" cy="1320800"/>
          </a:xfrm>
        </p:spPr>
        <p:txBody>
          <a:bodyPr/>
          <a:lstStyle/>
          <a:p>
            <a:pPr algn="r"/>
            <a:r>
              <a:rPr lang="fa-IR" b="1" i="1" dirty="0" smtClean="0">
                <a:latin typeface="Arabic Typesetting" panose="03020402040406030203" pitchFamily="66" charset="-78"/>
                <a:cs typeface="Arabic Typesetting" panose="03020402040406030203" pitchFamily="66" charset="-78"/>
              </a:rPr>
              <a:t>شهید:</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159732" y="1711702"/>
            <a:ext cx="3114270" cy="3880773"/>
          </a:xfrm>
        </p:spPr>
        <p:txBody>
          <a:bodyPr>
            <a:normAutofit/>
          </a:bodyPr>
          <a:lstStyle/>
          <a:p>
            <a:pPr marL="0" indent="0" algn="r">
              <a:buNone/>
            </a:pPr>
            <a:r>
              <a:rPr lang="fa-IR" dirty="0">
                <a:latin typeface="Arabic Typesetting" panose="03020402040406030203" pitchFamily="66" charset="-78"/>
                <a:cs typeface="Arabic Typesetting" panose="03020402040406030203" pitchFamily="66" charset="-78"/>
              </a:rPr>
              <a:t>شهید یا جاویدنام کسی است که برای طرفداری، نپذیرفتن، زهد و ... آزاروشکنجه می‌بیند یا می‌میرد تا از باوری پشتیبانی کند یا خواستهٔ گروهی بیرونی را برآورد. </a:t>
            </a:r>
            <a:r>
              <a:rPr lang="fa-IR" dirty="0" smtClean="0">
                <a:latin typeface="Arabic Typesetting" panose="03020402040406030203" pitchFamily="66" charset="-78"/>
                <a:cs typeface="Arabic Typesetting" panose="03020402040406030203" pitchFamily="66" charset="-78"/>
              </a:rPr>
              <a:t>مفهوم </a:t>
            </a:r>
            <a:r>
              <a:rPr lang="fa-IR" dirty="0">
                <a:latin typeface="Arabic Typesetting" panose="03020402040406030203" pitchFamily="66" charset="-78"/>
                <a:cs typeface="Arabic Typesetting" panose="03020402040406030203" pitchFamily="66" charset="-78"/>
              </a:rPr>
              <a:t>شهادت در برخی ادیان از جمله اسلام،‌ مسیحیت، بهائیت، هندوئیسم، آیین سیک و یهودیت حضور دارد</a:t>
            </a:r>
            <a:r>
              <a:rPr lang="fa-IR" dirty="0" smtClean="0">
                <a:latin typeface="Arabic Typesetting" panose="03020402040406030203" pitchFamily="66" charset="-78"/>
                <a:cs typeface="Arabic Typesetting" panose="03020402040406030203" pitchFamily="66" charset="-78"/>
              </a:rPr>
              <a:t>. مفهوم </a:t>
            </a:r>
            <a:r>
              <a:rPr lang="fa-IR" dirty="0">
                <a:latin typeface="Arabic Typesetting" panose="03020402040406030203" pitchFamily="66" charset="-78"/>
                <a:cs typeface="Arabic Typesetting" panose="03020402040406030203" pitchFamily="66" charset="-78"/>
              </a:rPr>
              <a:t>شهادت با وجود ریشه‌های مذهبی، مفهومی سیاسی نیز یافته‌است. برای مثال افرادی مثل مارتین لوتر کینگ و مالکوم ایکس نیز در این دسته قرار گرفته‌اند</a:t>
            </a:r>
            <a:r>
              <a:rPr lang="fa-IR" dirty="0" smtClean="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857597"/>
            <a:ext cx="335280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80295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516" y="235528"/>
            <a:ext cx="4103485" cy="1320800"/>
          </a:xfrm>
        </p:spPr>
        <p:txBody>
          <a:bodyPr/>
          <a:lstStyle/>
          <a:p>
            <a:pPr algn="r"/>
            <a:r>
              <a:rPr lang="fa-IR" b="1" i="1" dirty="0" smtClean="0">
                <a:latin typeface="Arabic Typesetting" panose="03020402040406030203" pitchFamily="66" charset="-78"/>
                <a:cs typeface="Arabic Typesetting" panose="03020402040406030203" pitchFamily="66" charset="-78"/>
              </a:rPr>
              <a:t>شهید قاسم سلیمانی:</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5170515" y="1047402"/>
            <a:ext cx="4103485" cy="5486401"/>
          </a:xfrm>
        </p:spPr>
        <p:txBody>
          <a:bodyPr>
            <a:normAutofit lnSpcReduction="10000"/>
          </a:bodyPr>
          <a:lstStyle/>
          <a:p>
            <a:pPr marL="0" indent="0" algn="r">
              <a:buNone/>
            </a:pPr>
            <a:r>
              <a:rPr lang="fa-IR" dirty="0">
                <a:latin typeface="Arabic Typesetting" panose="03020402040406030203" pitchFamily="66" charset="-78"/>
                <a:cs typeface="Arabic Typesetting" panose="03020402040406030203" pitchFamily="66" charset="-78"/>
              </a:rPr>
              <a:t>قاسم سلیمانی (۲۰ اسفند ۱۳۳۵ – ۱۳ دی ۱۳۹۸) فرمانده نیروی قدس سپاه پاسداران انقلاب اسلامی بود. او در طول جنگ ایران و عراق و پس از آن تا سال ۱۳۷۶، فرمانده لشکر ۴۱ ثارالله کرمان بود. سپس، از سال ۱۳۷۶ تا زمان مرگ به‌عنوان فرمانده نیروی قدس سپاه پاسداران انقلاب اسلامی فعالیت می‌کرد. در ۱۳ دی ۱۳۹۸، ارتش ایالات متحده وی را به دستور دونالد ترامپ، رئیس‌جمهور این کشور، در عملیات آذرخش کبود هنگام خروج از فرودگاه بین‌المللی بغداد به کمک استفاده از پهبادهای نظامی و با شلیک موشک ترور کرد</a:t>
            </a:r>
            <a:r>
              <a:rPr lang="fa-IR" dirty="0" smtClean="0">
                <a:latin typeface="Arabic Typesetting" panose="03020402040406030203" pitchFamily="66" charset="-78"/>
                <a:cs typeface="Arabic Typesetting" panose="03020402040406030203" pitchFamily="66" charset="-78"/>
              </a:rPr>
              <a:t>.</a:t>
            </a:r>
          </a:p>
          <a:p>
            <a:pPr marL="0" indent="0" algn="r">
              <a:buNone/>
            </a:pPr>
            <a:r>
              <a:rPr lang="fa-IR" dirty="0" smtClean="0">
                <a:solidFill>
                  <a:schemeClr val="accent1"/>
                </a:solidFill>
                <a:latin typeface="Arabic Typesetting" panose="03020402040406030203" pitchFamily="66" charset="-78"/>
                <a:cs typeface="Arabic Typesetting" panose="03020402040406030203" pitchFamily="66" charset="-78"/>
              </a:rPr>
              <a:t>بخشی از وصیت نامه شهید قاسم سلیمانی:</a:t>
            </a:r>
          </a:p>
          <a:p>
            <a:pPr marL="0" indent="0" algn="r">
              <a:buNone/>
            </a:pPr>
            <a:r>
              <a:rPr lang="fa-IR" dirty="0">
                <a:latin typeface="Arabic Typesetting" panose="03020402040406030203" pitchFamily="66" charset="-78"/>
                <a:cs typeface="Arabic Typesetting" panose="03020402040406030203" pitchFamily="66" charset="-78"/>
              </a:rPr>
              <a:t>برادران و خواهرانم! جهان اسلام پیوسته نیازمند رهبری است؛ رهبری متصل و منصوب شرعی و فقهی به معصوم. خوب میدانید منزّهترین عالِم دین که جهان را تکان داد و اسلام را احیا کرد، یعنی خمینی بزرگ و پاک ما، ولایت فقیه را تنها نسخه نجاتبخش این امت قرار داد؛ لذا چه شما که به عنوان شیعه به آن اعتقاد دینی دارید و چه شما که به عنوان سنّی اعتقاد عقلی دارید، بدانید [باید] به دور از هرگونه اختلاف، برای نجات اسلام خیمه ولایت را رها نکنید. خیمه، خیمهی رسولالله است. اساس دشمنی جهان با جمهوری اسلامی، آتش زدن و ویران کردن این خیمه است. دور آن بچرخید. والله والله والله این خیمه اگر آسیب دید، بیتاللهالحرام و مدینه حرم رسولالله و نجف، کربلا، کاظمین، سامرا و مشهد باقی نمیماند؛ قرآن آسیب میبیند.</a:t>
            </a:r>
            <a:endParaRPr lang="en-US"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86" y="1221971"/>
            <a:ext cx="4463935" cy="39371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790033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582" y="252152"/>
            <a:ext cx="3995420" cy="1320800"/>
          </a:xfrm>
        </p:spPr>
        <p:txBody>
          <a:bodyPr/>
          <a:lstStyle/>
          <a:p>
            <a:pPr algn="r"/>
            <a:r>
              <a:rPr lang="fa-IR" b="1" i="1" dirty="0" smtClean="0">
                <a:latin typeface="Arabic Typesetting" panose="03020402040406030203" pitchFamily="66" charset="-78"/>
                <a:cs typeface="Arabic Typesetting" panose="03020402040406030203" pitchFamily="66" charset="-78"/>
              </a:rPr>
              <a:t>شهید مهدی باکری:</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4887884" y="1055717"/>
            <a:ext cx="4568998" cy="5220393"/>
          </a:xfrm>
        </p:spPr>
        <p:txBody>
          <a:bodyPr>
            <a:normAutofit lnSpcReduction="10000"/>
          </a:bodyPr>
          <a:lstStyle/>
          <a:p>
            <a:pPr marL="0" indent="0" algn="r">
              <a:buNone/>
            </a:pPr>
            <a:r>
              <a:rPr lang="fa-IR" dirty="0">
                <a:latin typeface="Arabic Typesetting" panose="03020402040406030203" pitchFamily="66" charset="-78"/>
                <a:cs typeface="Arabic Typesetting" panose="03020402040406030203" pitchFamily="66" charset="-78"/>
              </a:rPr>
              <a:t>مهدی باکری (زادهٔ ۳۰ فروردین ۱۳۳۳ در میاندوآب– درگذشته ۲۵ اسفند ۱۳۶۳ در جزیره مجنون) نظامی ایرانی بود، که از فرماندهان سپاه پاسداران در خلال جنگ ایران و عراق محسوب می‌شد و فرماندهی لشکر ۳۱ عاشورا را برعهده داشت. باکری در عملیات‌های فتح‌المبین، بیت‌المقدس، رمضان، مسلم بن عقیل، والفجر مقدماتی، والفجر ۱، ۲، ۳ و ۴، همچنین عملیات خیبر حضوری فعال داشت. وی در خلال اجرای عملیات بدر در روستای حریبه، بر اثر اصابت گلوله مستقیم نیروهای عراقی کشته شد، سپس گروهی داوطلب برای بازگرداندن پیکر وی اقدام کردند، که در حال بازگشت، قایق آنها مورد اصابت موشک آر.پی.جی قرار گرفت و پیکر کلیه آنها در اروندرود مفقود </a:t>
            </a:r>
            <a:r>
              <a:rPr lang="fa-IR" dirty="0" smtClean="0">
                <a:latin typeface="Arabic Typesetting" panose="03020402040406030203" pitchFamily="66" charset="-78"/>
                <a:cs typeface="Arabic Typesetting" panose="03020402040406030203" pitchFamily="66" charset="-78"/>
              </a:rPr>
              <a:t>گردید دو </a:t>
            </a:r>
            <a:r>
              <a:rPr lang="fa-IR" dirty="0">
                <a:latin typeface="Arabic Typesetting" panose="03020402040406030203" pitchFamily="66" charset="-78"/>
                <a:cs typeface="Arabic Typesetting" panose="03020402040406030203" pitchFamily="66" charset="-78"/>
              </a:rPr>
              <a:t>برادر دیگر مهدی باکری؛ به نام‌های علی باکری و حمید باکری نیز به‌ترتیب در خلال انقلاب و جنگ ایران و عراق کشته شدند</a:t>
            </a:r>
            <a:r>
              <a:rPr lang="fa-IR" dirty="0" smtClean="0">
                <a:latin typeface="Arabic Typesetting" panose="03020402040406030203" pitchFamily="66" charset="-78"/>
                <a:cs typeface="Arabic Typesetting" panose="03020402040406030203" pitchFamily="66" charset="-78"/>
              </a:rPr>
              <a:t>.</a:t>
            </a:r>
          </a:p>
          <a:p>
            <a:pPr marL="0" indent="0" algn="r">
              <a:buNone/>
            </a:pPr>
            <a:r>
              <a:rPr lang="fa-IR" dirty="0" smtClean="0">
                <a:solidFill>
                  <a:schemeClr val="accent1"/>
                </a:solidFill>
                <a:latin typeface="Arabic Typesetting" panose="03020402040406030203" pitchFamily="66" charset="-78"/>
                <a:cs typeface="Arabic Typesetting" panose="03020402040406030203" pitchFamily="66" charset="-78"/>
              </a:rPr>
              <a:t>بخشی از وصیت نامه شهید مهدی باکری:</a:t>
            </a:r>
          </a:p>
          <a:p>
            <a:pPr marL="0" indent="0" algn="r">
              <a:buNone/>
            </a:pPr>
            <a:r>
              <a:rPr lang="fa-IR" dirty="0">
                <a:latin typeface="Arabic Typesetting" panose="03020402040406030203" pitchFamily="66" charset="-78"/>
                <a:cs typeface="Arabic Typesetting" panose="03020402040406030203" pitchFamily="66" charset="-78"/>
              </a:rPr>
              <a:t>بدانید اسلام تنها راه نجات و سعادت ماست، همیشه به یاد خدا باشید و فرامین خدا را عمل کنید، پشتیبان و از ته قلب مقلد امام باشید، اهمیّت زیاد به دعاها و مجالس یاد اباعبدالله و شهدا بدهید که راه سعادت و توشه آخرت است. همواره تربیت حسینی و زینبی بیابید و رسالت آنها را رسالت خود بدانید و فرزندان خود را نیز همانگونه تربیت کنید تا سربازانی با ایمان و عاشق شهادت و علمدارانی صالح وارث حضرت ابوالفضل برای اسلام ببار آیند. از همه کسانی که از من رنجیده اند و حقی بر گردن من دارند طلب بخشش دارم و امید دارم خداوند مرا با گناهان بسیار بیامرزد.</a:t>
            </a:r>
            <a:endParaRPr lang="en-US"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904240"/>
            <a:ext cx="3773978" cy="48832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8471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644" y="335280"/>
            <a:ext cx="4020357" cy="1320800"/>
          </a:xfrm>
        </p:spPr>
        <p:txBody>
          <a:bodyPr/>
          <a:lstStyle/>
          <a:p>
            <a:pPr algn="r"/>
            <a:r>
              <a:rPr lang="fa-IR" b="1" i="1" dirty="0" smtClean="0">
                <a:latin typeface="Arabic Typesetting" panose="03020402040406030203" pitchFamily="66" charset="-78"/>
                <a:cs typeface="Arabic Typesetting" panose="03020402040406030203" pitchFamily="66" charset="-78"/>
              </a:rPr>
              <a:t>شهید علی صیاد شیرازی:</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5253644" y="1113907"/>
            <a:ext cx="4178299" cy="4721628"/>
          </a:xfrm>
        </p:spPr>
        <p:txBody>
          <a:bodyPr/>
          <a:lstStyle/>
          <a:p>
            <a:pPr marL="0" indent="0" algn="r">
              <a:buNone/>
            </a:pPr>
            <a:r>
              <a:rPr lang="fa-IR" dirty="0">
                <a:latin typeface="Arabic Typesetting" panose="03020402040406030203" pitchFamily="66" charset="-78"/>
                <a:cs typeface="Arabic Typesetting" panose="03020402040406030203" pitchFamily="66" charset="-78"/>
              </a:rPr>
              <a:t>علی صیاد شیرازی (زاده ۲۳ خرداد ۱۳۲۳ – درگذشته ۲۱ فروردین ۱۳۷۸) سرلشکر نیروی زمینی ارتش جمهوری اسلامی ایران و فرمانده آن نیرو از ۶ مهر ۱۳۶۰ تا ۱۲ مرداد ۱۳۶۵ بود. وی پس از استعفا از فرماندهی نیروی زمینی ارتش، عضو شورای عالی دفاع ملی شد. او زادهٔ روستای کبودگنبد شهرستان درگز استان خراسان بود. صیاد شیرازی از فرماندهان جنگ ایران و عراق بود. او، پس از ۳۲ سال خدمت در یگان‌های مختلف نیروی زمینی ارتش، در تهران و مقابلِ درِ منزلش، به دست اعضای سازمان مجاهدین خلق ترور شد. مراسم تدفین او با حضور سید علی خامنه‌ای و جمعی از فرماندهان یگان‌های مختلف نیروهای مسلح ایران و مردم برگزار شد</a:t>
            </a:r>
            <a:r>
              <a:rPr lang="fa-IR" dirty="0" smtClean="0">
                <a:latin typeface="Arabic Typesetting" panose="03020402040406030203" pitchFamily="66" charset="-78"/>
                <a:cs typeface="Arabic Typesetting" panose="03020402040406030203" pitchFamily="66" charset="-78"/>
              </a:rPr>
              <a:t>.</a:t>
            </a:r>
          </a:p>
          <a:p>
            <a:pPr marL="0" indent="0" algn="r">
              <a:buNone/>
            </a:pPr>
            <a:r>
              <a:rPr lang="fa-IR" dirty="0" smtClean="0">
                <a:solidFill>
                  <a:schemeClr val="accent1"/>
                </a:solidFill>
                <a:latin typeface="Arabic Typesetting" panose="03020402040406030203" pitchFamily="66" charset="-78"/>
                <a:cs typeface="Arabic Typesetting" panose="03020402040406030203" pitchFamily="66" charset="-78"/>
              </a:rPr>
              <a:t>بخشی از وصیت نامه شهید علی صیاد شیرازی:</a:t>
            </a:r>
          </a:p>
          <a:p>
            <a:pPr marL="0" indent="0" algn="r">
              <a:buNone/>
            </a:pPr>
            <a:r>
              <a:rPr lang="fa-IR" dirty="0">
                <a:latin typeface="Arabic Typesetting" panose="03020402040406030203" pitchFamily="66" charset="-78"/>
                <a:cs typeface="Arabic Typesetting" panose="03020402040406030203" pitchFamily="66" charset="-78"/>
              </a:rPr>
              <a:t>خداوندا! اين تو هستي كه قلبم را مالامال از عشق به راهت، اسلامت، نظامت و ولايتت قرار دادي. خدايا! تو خود مي‌داني كه همواره آماده بوده‌ام آنچه را كه تو خود به من دادي، در راه عشقي كه به راهت دارم، نثار كنم. اگر اين نبود، آن هم خواست تو بود.</a:t>
            </a:r>
            <a:endParaRPr lang="en-US"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46" y="523702"/>
            <a:ext cx="4092197" cy="5627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985689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830" y="333433"/>
            <a:ext cx="4095172" cy="1320800"/>
          </a:xfrm>
        </p:spPr>
        <p:txBody>
          <a:bodyPr/>
          <a:lstStyle/>
          <a:p>
            <a:pPr algn="r"/>
            <a:r>
              <a:rPr lang="fa-IR" b="1" i="1" dirty="0" smtClean="0">
                <a:latin typeface="Arabic Typesetting" panose="03020402040406030203" pitchFamily="66" charset="-78"/>
                <a:cs typeface="Arabic Typesetting" panose="03020402040406030203" pitchFamily="66" charset="-78"/>
              </a:rPr>
              <a:t>شهید حسن تهرانی مقدم:</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5178830" y="1197033"/>
            <a:ext cx="4095172" cy="5120640"/>
          </a:xfrm>
        </p:spPr>
        <p:txBody>
          <a:bodyPr>
            <a:normAutofit lnSpcReduction="10000"/>
          </a:bodyPr>
          <a:lstStyle/>
          <a:p>
            <a:pPr marL="0" indent="0" algn="r">
              <a:buNone/>
            </a:pPr>
            <a:r>
              <a:rPr lang="fa-IR" dirty="0">
                <a:latin typeface="Arabic Typesetting" panose="03020402040406030203" pitchFamily="66" charset="-78"/>
                <a:cs typeface="Arabic Typesetting" panose="03020402040406030203" pitchFamily="66" charset="-78"/>
              </a:rPr>
              <a:t>حسن تهرانی مقدم (۶ آبان ۱۳۳۸ – ۲۱ آبان ۱۳۹۰) نظامی ایرانی بود، که از فرماندهان سپاه پاسداران در جنگ ایران و عراق بشمار می‌آمد. آخرین سمت وی، ریاست سازمان جهاد خودکفایی سپاه پاسداران بود</a:t>
            </a:r>
            <a:r>
              <a:rPr lang="fa-IR" dirty="0" smtClean="0">
                <a:latin typeface="Arabic Typesetting" panose="03020402040406030203" pitchFamily="66" charset="-78"/>
                <a:cs typeface="Arabic Typesetting" panose="03020402040406030203" pitchFamily="66" charset="-78"/>
              </a:rPr>
              <a:t>. او </a:t>
            </a:r>
            <a:r>
              <a:rPr lang="fa-IR" dirty="0">
                <a:latin typeface="Arabic Typesetting" panose="03020402040406030203" pitchFamily="66" charset="-78"/>
                <a:cs typeface="Arabic Typesetting" panose="03020402040406030203" pitchFamily="66" charset="-78"/>
              </a:rPr>
              <a:t>به عنوان یکی از پایه‌گذاران برنامه موشکی در سپاه پاسداران شناخته می‌شود</a:t>
            </a:r>
            <a:r>
              <a:rPr lang="fa-IR" dirty="0" smtClean="0">
                <a:latin typeface="Arabic Typesetting" panose="03020402040406030203" pitchFamily="66" charset="-78"/>
                <a:cs typeface="Arabic Typesetting" panose="03020402040406030203" pitchFamily="66" charset="-78"/>
              </a:rPr>
              <a:t>. تهرانی‌مقدم </a:t>
            </a:r>
            <a:r>
              <a:rPr lang="fa-IR" dirty="0">
                <a:latin typeface="Arabic Typesetting" panose="03020402040406030203" pitchFamily="66" charset="-78"/>
                <a:cs typeface="Arabic Typesetting" panose="03020402040406030203" pitchFamily="66" charset="-78"/>
              </a:rPr>
              <a:t>در سال ۱۳۹۰ در پی حادثه انفجار زاغه مهمات واقع در پادگان مدرس کشته شد. حسن تهرانی مقدم در ۶ آبان ماه ۱۳۳۸ در محله سرچشمه، تهران زاده </a:t>
            </a:r>
            <a:r>
              <a:rPr lang="fa-IR" dirty="0" smtClean="0">
                <a:latin typeface="Arabic Typesetting" panose="03020402040406030203" pitchFamily="66" charset="-78"/>
                <a:cs typeface="Arabic Typesetting" panose="03020402040406030203" pitchFamily="66" charset="-78"/>
              </a:rPr>
              <a:t>شد او </a:t>
            </a:r>
            <a:r>
              <a:rPr lang="fa-IR" dirty="0">
                <a:latin typeface="Arabic Typesetting" panose="03020402040406030203" pitchFamily="66" charset="-78"/>
                <a:cs typeface="Arabic Typesetting" panose="03020402040406030203" pitchFamily="66" charset="-78"/>
              </a:rPr>
              <a:t>پس از طی تحصیلات مقدماتی، موفق به اخذ مدرک کارشناسی در رشته مهندسی صنایع از دانشگاه صنعتی خواجه نصیرالدین طوسی شد. وی که در اولین روزهای تشکیل سپاه پاسداران، به عضویت این نهاد درآمده بود، در دوران جنگ ایران و عراق، نخستین فرمانده توپخانه سپاه و بنیانگذار واحد توپخانه در سپاه بود</a:t>
            </a:r>
            <a:r>
              <a:rPr lang="fa-IR" dirty="0" smtClean="0">
                <a:latin typeface="Arabic Typesetting" panose="03020402040406030203" pitchFamily="66" charset="-78"/>
                <a:cs typeface="Arabic Typesetting" panose="03020402040406030203" pitchFamily="66" charset="-78"/>
              </a:rPr>
              <a:t>.</a:t>
            </a:r>
          </a:p>
          <a:p>
            <a:pPr marL="0" indent="0" algn="r">
              <a:buNone/>
            </a:pPr>
            <a:r>
              <a:rPr lang="fa-IR" dirty="0" smtClean="0">
                <a:solidFill>
                  <a:schemeClr val="accent1"/>
                </a:solidFill>
                <a:latin typeface="Arabic Typesetting" panose="03020402040406030203" pitchFamily="66" charset="-78"/>
                <a:cs typeface="Arabic Typesetting" panose="03020402040406030203" pitchFamily="66" charset="-78"/>
              </a:rPr>
              <a:t>بخشی از وصیت نامه شهید حسن طهرانی مقدم:</a:t>
            </a:r>
          </a:p>
          <a:p>
            <a:pPr marL="0" indent="0" algn="r">
              <a:buNone/>
            </a:pPr>
            <a:r>
              <a:rPr lang="fa-IR" dirty="0">
                <a:latin typeface="Arabic Typesetting" panose="03020402040406030203" pitchFamily="66" charset="-78"/>
                <a:cs typeface="Arabic Typesetting" panose="03020402040406030203" pitchFamily="66" charset="-78"/>
              </a:rPr>
              <a:t>الحمدلله. عجب خدای کریم و مهربانی داریم. راستش را بخواهید لطف و اعطای بی حد و مرز او ما را بی‌محابا و پرجرئت ساخته است. آقا و مولای ما، می‌خواهم دستان الهی و پرقدرت شما را پر کنم و پشت شما را محکم‌تر قربة الی الله می‌خواهیم علی زمانه را یاری دهیم. اگر ما در زمان مولای خود علی(ع) نبودیم برای یاری او قیام کنیم و فدای حسین‌بن علی(ع) شویم... این عقده در دلم مانده است می‌خواهیم در رکاب شما نائب ولی عصر(عج) آن را جبران کنیم که سینه ما سپر شما باشد، یابن‌زهرا و ای نوری از بارقه‌ی امیرالمؤمنین.</a:t>
            </a:r>
            <a:endParaRPr lang="en-US"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54" y="1035397"/>
            <a:ext cx="3655004" cy="46338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070521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7019" y="268779"/>
            <a:ext cx="4036983" cy="1320800"/>
          </a:xfrm>
        </p:spPr>
        <p:txBody>
          <a:bodyPr/>
          <a:lstStyle/>
          <a:p>
            <a:pPr algn="r"/>
            <a:r>
              <a:rPr lang="fa-IR" b="1" i="1" dirty="0" smtClean="0">
                <a:latin typeface="Arabic Typesetting" panose="03020402040406030203" pitchFamily="66" charset="-78"/>
                <a:cs typeface="Arabic Typesetting" panose="03020402040406030203" pitchFamily="66" charset="-78"/>
              </a:rPr>
              <a:t>شهید عباس بابایی:</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5237018" y="1030779"/>
            <a:ext cx="4036983" cy="5361708"/>
          </a:xfrm>
        </p:spPr>
        <p:txBody>
          <a:bodyPr>
            <a:normAutofit fontScale="92500"/>
          </a:bodyPr>
          <a:lstStyle/>
          <a:p>
            <a:pPr marL="0" indent="0" algn="r">
              <a:buNone/>
            </a:pPr>
            <a:r>
              <a:rPr lang="fa-IR" dirty="0">
                <a:latin typeface="Arabic Typesetting" panose="03020402040406030203" pitchFamily="66" charset="-78"/>
                <a:cs typeface="Arabic Typesetting" panose="03020402040406030203" pitchFamily="66" charset="-78"/>
              </a:rPr>
              <a:t>عباس بابایی (زاده ۱۴ آذر ۱۳۲۹ در قزوین – درگذشته ۱۵ مرداد ۱۳۶۶ در سردشت) سرتیپ خلبان نورثروپ اف-۵ و اف - ۱۴ تام‌کت نیروی هوایی ارتش جمهوری اسلامی ایران و معاون عملیات فرماندهی این نیرو از ۹ آذر ۱۳۶۲ تا ۱۵ مرداد ۱۳۶۶ بود. وی دوره ابتدایی را در دبستان «دهخدا» و دوره متوسطه را در دبیرستان «نظام وفا» گذراند. پس از گرفتن دیپلم، در سال ۱۳۴۸ در رشتهٔ پزشکی پذیرفته شد، اما به دلیل علاقه به خلبانی، داوطلب تحصیل در رشته خلبانی نیروی هوایی شد و پس از گذراندن دوره مقدماتی برای تکمیل تحصیلاتش در سال ۱۳۴۹ به آمریکا اعزام گشت. پس از بازگشت با ورود هواپیماهای پیشرفته اف - ۱۴ به نیروی هوایی، وی که خلبان ماهر شکاری اف - ۵ بود، برای پرواز با هواپیمای اف - ۱۴ انتخاب و به پایگاه هوایی اصفهان منتقل شد</a:t>
            </a:r>
            <a:r>
              <a:rPr lang="fa-IR" dirty="0" smtClean="0">
                <a:latin typeface="Arabic Typesetting" panose="03020402040406030203" pitchFamily="66" charset="-78"/>
                <a:cs typeface="Arabic Typesetting" panose="03020402040406030203" pitchFamily="66" charset="-78"/>
              </a:rPr>
              <a:t>.</a:t>
            </a:r>
          </a:p>
          <a:p>
            <a:pPr marL="0" indent="0" algn="r">
              <a:buNone/>
            </a:pPr>
            <a:r>
              <a:rPr lang="fa-IR" dirty="0" smtClean="0">
                <a:solidFill>
                  <a:schemeClr val="accent1"/>
                </a:solidFill>
                <a:latin typeface="Arabic Typesetting" panose="03020402040406030203" pitchFamily="66" charset="-78"/>
                <a:cs typeface="Arabic Typesetting" panose="03020402040406030203" pitchFamily="66" charset="-78"/>
              </a:rPr>
              <a:t>بخشی لز وصیت نامه شهید عباس بابایی:</a:t>
            </a:r>
          </a:p>
          <a:p>
            <a:pPr marL="0" indent="0" algn="r">
              <a:buNone/>
            </a:pPr>
            <a:r>
              <a:rPr lang="fa-IR" dirty="0">
                <a:latin typeface="Arabic Typesetting" panose="03020402040406030203" pitchFamily="66" charset="-78"/>
                <a:cs typeface="Arabic Typesetting" panose="03020402040406030203" pitchFamily="66" charset="-78"/>
              </a:rPr>
              <a:t>ملیحه جان به خدا قسم مسلمان بودن تنها فقط به نماز و روزه نیست البته انسان باید نماز بخواند و روزه هم بگیرد . اما برگردیم سرحرف اول اگر دوستت تو را ناراحت کرد بعد پشیمان شد و به تو سلام کرد و از تو کمک خواست حتما به او کمک کن . تا میتونی به دوستانت کمک کن و به هر کسی که می شناسی و یا نمی شناسی خوبی کن. نگذار کسی از تو ناراحت بشه و برنجه.</a:t>
            </a:r>
          </a:p>
          <a:p>
            <a:pPr marL="0" indent="0" algn="r">
              <a:buNone/>
            </a:pPr>
            <a:r>
              <a:rPr lang="fa-IR" dirty="0">
                <a:latin typeface="Arabic Typesetting" panose="03020402040406030203" pitchFamily="66" charset="-78"/>
                <a:cs typeface="Arabic Typesetting" panose="03020402040406030203" pitchFamily="66" charset="-78"/>
              </a:rPr>
              <a:t>هر کسی که به تو بدی می کند حتما از او کناره بگیر و اگر روزی از کار خودش پشیمون شد از او ناراحت نشو. هرگز بخاطر مال دنیا از کسی ناراحت نشو.</a:t>
            </a:r>
            <a:endParaRPr lang="en-US"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69" y="723208"/>
            <a:ext cx="3810000" cy="51788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325577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335" y="169025"/>
            <a:ext cx="3895667" cy="1320800"/>
          </a:xfrm>
        </p:spPr>
        <p:txBody>
          <a:bodyPr/>
          <a:lstStyle/>
          <a:p>
            <a:pPr algn="r"/>
            <a:r>
              <a:rPr lang="fa-IR" b="1" i="1" dirty="0" smtClean="0">
                <a:latin typeface="Arabic Typesetting" panose="03020402040406030203" pitchFamily="66" charset="-78"/>
                <a:cs typeface="Arabic Typesetting" panose="03020402040406030203" pitchFamily="66" charset="-78"/>
              </a:rPr>
              <a:t>شهید محمد ابراهیم همت:</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5378334" y="980902"/>
            <a:ext cx="3895668" cy="5378333"/>
          </a:xfrm>
        </p:spPr>
        <p:txBody>
          <a:bodyPr>
            <a:normAutofit lnSpcReduction="10000"/>
          </a:bodyPr>
          <a:lstStyle/>
          <a:p>
            <a:pPr marL="0" indent="0" algn="r">
              <a:buNone/>
            </a:pPr>
            <a:r>
              <a:rPr lang="fa-IR" dirty="0">
                <a:latin typeface="Arabic Typesetting" panose="03020402040406030203" pitchFamily="66" charset="-78"/>
                <a:cs typeface="Arabic Typesetting" panose="03020402040406030203" pitchFamily="66" charset="-78"/>
              </a:rPr>
              <a:t>ابراهیم همت (زاده ۱۲ فروردین ۱۳۳۴ شهرضا - درگذشته ۱۷ اسفند ۱۳۶۲ جزیره مجنون</a:t>
            </a:r>
            <a:r>
              <a:rPr lang="fa-IR" dirty="0" smtClean="0">
                <a:latin typeface="Arabic Typesetting" panose="03020402040406030203" pitchFamily="66" charset="-78"/>
                <a:cs typeface="Arabic Typesetting" panose="03020402040406030203" pitchFamily="66" charset="-78"/>
              </a:rPr>
              <a:t>) معلم </a:t>
            </a:r>
            <a:r>
              <a:rPr lang="fa-IR" dirty="0">
                <a:latin typeface="Arabic Typesetting" panose="03020402040406030203" pitchFamily="66" charset="-78"/>
                <a:cs typeface="Arabic Typesetting" panose="03020402040406030203" pitchFamily="66" charset="-78"/>
              </a:rPr>
              <a:t>و نظامی ایرانی بود، که از فرماندهان ارشد سپاه پاسداران در جنگ ایران و عراق بشمار می‌آمد. وی پس از انقلاب و در سال ۱۳۶۱ مدت کوتاهی را در جبهه جنگ لبنان و اسرائیل گذراند، سپس به ایران بازگشت و در جبهه‌های جنگ ایران و عراق در عملیات‌هایی چون فتح‌المبین، بیت‌المقدس، رمضان و خیبر مسئولیت‌هایی را عهده‌دار بود. او در اسفند ۱۳۶۲ در جریان عملیات خیبر کشته شد. محمد ابراهیم همت در ۱۲ فروردین ۱۳۳۴ در شهرضای اصفهان به دنیا آمد. تحصیلات خود را در همان شهر به پایان رساند و در سال ۱۳۵۲ دیپلم گرفت. در همان سال وارد دانشسرای تربیت معلم اصفهان شد و در سال ۱۳۵۴ مدرک فوق دیپلم خود را اخذ کرد. ۲ سال بعد برای گذراندن خدمت سربازی اقدام کرد. وی پس از سربازی به شهر خود بازگشت و مدتی در مدارس راهنمایی شهرضا و روستاهای اطراف به تدریس تاریخ پرداخت. </a:t>
            </a:r>
            <a:r>
              <a:rPr lang="fa-IR" dirty="0" smtClean="0">
                <a:latin typeface="Arabic Typesetting" panose="03020402040406030203" pitchFamily="66" charset="-78"/>
                <a:cs typeface="Arabic Typesetting" panose="03020402040406030203" pitchFamily="66" charset="-78"/>
              </a:rPr>
              <a:t> </a:t>
            </a:r>
          </a:p>
          <a:p>
            <a:pPr marL="0" indent="0" algn="r">
              <a:buNone/>
            </a:pPr>
            <a:r>
              <a:rPr lang="fa-IR" dirty="0" smtClean="0">
                <a:solidFill>
                  <a:schemeClr val="accent1"/>
                </a:solidFill>
                <a:latin typeface="Arabic Typesetting" panose="03020402040406030203" pitchFamily="66" charset="-78"/>
                <a:cs typeface="Arabic Typesetting" panose="03020402040406030203" pitchFamily="66" charset="-78"/>
              </a:rPr>
              <a:t>بخشی از وصیت نامه شهید محمد ابراهیم همت:</a:t>
            </a:r>
          </a:p>
          <a:p>
            <a:pPr marL="0" indent="0" algn="r">
              <a:buNone/>
            </a:pPr>
            <a:r>
              <a:rPr lang="fa-IR" dirty="0">
                <a:latin typeface="Arabic Typesetting" panose="03020402040406030203" pitchFamily="66" charset="-78"/>
                <a:cs typeface="Arabic Typesetting" panose="03020402040406030203" pitchFamily="66" charset="-78"/>
              </a:rPr>
              <a:t>مادرجان، به خاطر داري که من براي يک اطلاعيه امام حاضر بودم بميرم ؟ کلام او الهام بخش روح پرفتوح اسلام در سينه و وجود گنديده من بوده و هست. اگر من افتخار شهادت داشتم از امام بخواهيد برايم دعا کنند تا شايد خدا من روسياه را در درگاه با عظمتش به عنوان يک شهيد بپذيرد</a:t>
            </a:r>
            <a:endParaRPr lang="en-US"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14" y="847898"/>
            <a:ext cx="4204720" cy="5035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34560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133</TotalTime>
  <Words>1940</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Arabic Typesetting</vt:lpstr>
      <vt:lpstr>Arial</vt:lpstr>
      <vt:lpstr>Trebuchet MS</vt:lpstr>
      <vt:lpstr>Wingdings 3</vt:lpstr>
      <vt:lpstr>Facet</vt:lpstr>
      <vt:lpstr>بسم الله الرحمن الرحیم</vt:lpstr>
      <vt:lpstr>PowerPoint Presentation</vt:lpstr>
      <vt:lpstr>شهید:</vt:lpstr>
      <vt:lpstr>شهید قاسم سلیمانی:</vt:lpstr>
      <vt:lpstr>شهید مهدی باکری:</vt:lpstr>
      <vt:lpstr>شهید علی صیاد شیرازی:</vt:lpstr>
      <vt:lpstr>شهید حسن تهرانی مقدم:</vt:lpstr>
      <vt:lpstr>شهید عباس بابایی:</vt:lpstr>
      <vt:lpstr>شهید محمد ابراهیم همت:</vt:lpstr>
      <vt:lpstr>شهید حسین خرازی:</vt:lpstr>
      <vt:lpstr>از حسن توجه شما متشکرم</vt:lpstr>
    </vt:vector>
  </TitlesOfParts>
  <Company>Gerdoo.net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mahamad reza</dc:creator>
  <cp:lastModifiedBy>mahamad reza</cp:lastModifiedBy>
  <cp:revision>13</cp:revision>
  <dcterms:created xsi:type="dcterms:W3CDTF">2020-12-10T15:37:18Z</dcterms:created>
  <dcterms:modified xsi:type="dcterms:W3CDTF">2020-12-11T20:12:19Z</dcterms:modified>
</cp:coreProperties>
</file>